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7"/>
  </p:notesMasterIdLst>
  <p:sldIdLst>
    <p:sldId id="257" r:id="rId2"/>
    <p:sldId id="261" r:id="rId3"/>
    <p:sldId id="275" r:id="rId4"/>
    <p:sldId id="283" r:id="rId5"/>
    <p:sldId id="276" r:id="rId6"/>
    <p:sldId id="277" r:id="rId7"/>
    <p:sldId id="278" r:id="rId8"/>
    <p:sldId id="302" r:id="rId9"/>
    <p:sldId id="303" r:id="rId10"/>
    <p:sldId id="304" r:id="rId11"/>
    <p:sldId id="305" r:id="rId12"/>
    <p:sldId id="306" r:id="rId13"/>
    <p:sldId id="307" r:id="rId14"/>
    <p:sldId id="309" r:id="rId15"/>
    <p:sldId id="310" r:id="rId16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6" d="100"/>
          <a:sy n="86" d="100"/>
        </p:scale>
        <p:origin x="11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5085ED-56B4-45A6-801A-98AC77E76501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83872C-8A4C-45D2-AF62-240BF2DAD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392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3872C-8A4C-45D2-AF62-240BF2DAD4C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587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423A9-C257-460A-A8ED-9083CE03CE3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379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423A9-C257-460A-A8ED-9083CE03CE3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9470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423A9-C257-460A-A8ED-9083CE03CE3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734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423A9-C257-460A-A8ED-9083CE03CE3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4633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423A9-C257-460A-A8ED-9083CE03CE3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863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8073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9/28/2015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276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038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3489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5035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573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315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Resize video to this</a:t>
            </a:r>
            <a:r>
              <a:rPr lang="en-US" baseline="0" dirty="0" smtClean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455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838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533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378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318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9/28/2015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957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9/28/2015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718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29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im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-nc/4.0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More examples of invariants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 5010 Program Design Paradigms “</a:t>
            </a:r>
            <a:r>
              <a:rPr lang="en-US" dirty="0" err="1" smtClean="0"/>
              <a:t>Bootcamp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Lesson 7.2</a:t>
            </a:r>
          </a:p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4525-021D-496D-B39D-9668564A137C}" type="slidenum">
              <a:rPr lang="en-US" smtClean="0"/>
              <a:t>1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8" name="Picture 7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</a:t>
              </a:r>
              <a:r>
                <a:rPr lang="en-US" sz="1000" dirty="0" smtClean="0"/>
                <a:t>2012-2015</a:t>
              </a:r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Helvetica Neue"/>
                  <a:hlinkClick r:id="rId4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4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00299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about mutually recursive data definitions?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You’ll have two mutually recursive functions to handle the sub-</a:t>
            </a:r>
            <a:r>
              <a:rPr lang="en-US" dirty="0" err="1" smtClean="0"/>
              <a:t>Sos</a:t>
            </a:r>
            <a:r>
              <a:rPr lang="en-US" dirty="0" smtClean="0"/>
              <a:t> and sub-Loss– nothing else changes.</a:t>
            </a:r>
          </a:p>
          <a:p>
            <a:r>
              <a:rPr lang="en-US" dirty="0" smtClean="0"/>
              <a:t>Let's write this out by writing down the </a:t>
            </a:r>
            <a:r>
              <a:rPr lang="en-US" dirty="0" err="1" smtClean="0"/>
              <a:t>Sos</a:t>
            </a:r>
            <a:r>
              <a:rPr lang="en-US" dirty="0" smtClean="0"/>
              <a:t> and Loss templates and adding a context argument.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98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Template for </a:t>
            </a:r>
            <a:r>
              <a:rPr lang="en-US" dirty="0" err="1" smtClean="0"/>
              <a:t>SoS</a:t>
            </a:r>
            <a:r>
              <a:rPr lang="en-US" dirty="0" smtClean="0"/>
              <a:t> and </a:t>
            </a:r>
            <a:r>
              <a:rPr lang="en-US" dirty="0" err="1" smtClean="0"/>
              <a:t>LoSS</a:t>
            </a:r>
            <a:r>
              <a:rPr lang="en-US" dirty="0" smtClean="0"/>
              <a:t>, with context argument (part 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GIVEN: a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SoS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sos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that is a subpart of some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 larger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SoS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sos0, and &lt;describe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ctxt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&gt;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WHERE: &lt;describe how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ctxt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 represents the 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;;  portion of sos0 that lies above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sos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&gt;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RETURNS: &lt;something in terms of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sos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and sos0&gt;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STRATEGY: Use the template for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SoS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on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subsos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</a:p>
          <a:p>
            <a:pPr>
              <a:buNone/>
            </a:pP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(define (sub-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sos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-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fn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subsos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ctxt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  [(string?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subsos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 ...]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  [else (... (sub-loss-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fn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subsos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(...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ctxt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)))]))</a:t>
            </a:r>
          </a:p>
          <a:p>
            <a:pPr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5638800"/>
            <a:ext cx="25146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This still fits the </a:t>
            </a:r>
            <a:r>
              <a:rPr lang="en-US" dirty="0" err="1" smtClean="0">
                <a:solidFill>
                  <a:schemeClr val="tx1"/>
                </a:solidFill>
              </a:rPr>
              <a:t>SoS</a:t>
            </a:r>
            <a:r>
              <a:rPr lang="en-US" dirty="0" smtClean="0">
                <a:solidFill>
                  <a:schemeClr val="tx1"/>
                </a:solidFill>
              </a:rPr>
              <a:t> template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19600" y="5450360"/>
            <a:ext cx="3657600" cy="125523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When we have a recursive call, we </a:t>
            </a:r>
            <a:r>
              <a:rPr lang="en-US" dirty="0" smtClean="0">
                <a:solidFill>
                  <a:schemeClr val="tx1"/>
                </a:solidFill>
              </a:rPr>
              <a:t>use a new value of the context argument, so </a:t>
            </a:r>
            <a:r>
              <a:rPr lang="en-US" dirty="0">
                <a:solidFill>
                  <a:schemeClr val="tx1"/>
                </a:solidFill>
              </a:rPr>
              <a:t>that </a:t>
            </a:r>
            <a:r>
              <a:rPr lang="en-US" b="1" dirty="0">
                <a:solidFill>
                  <a:schemeClr val="tx1"/>
                </a:solidFill>
              </a:rPr>
              <a:t>sub-loss-</a:t>
            </a:r>
            <a:r>
              <a:rPr lang="en-US" b="1" dirty="0" err="1">
                <a:solidFill>
                  <a:schemeClr val="tx1"/>
                </a:solidFill>
              </a:rPr>
              <a:t>fn</a:t>
            </a:r>
            <a:r>
              <a:rPr lang="en-US" dirty="0" err="1">
                <a:solidFill>
                  <a:schemeClr val="tx1"/>
                </a:solidFill>
              </a:rPr>
              <a:t>'s</a:t>
            </a:r>
            <a:r>
              <a:rPr lang="en-US" dirty="0">
                <a:solidFill>
                  <a:schemeClr val="tx1"/>
                </a:solidFill>
              </a:rPr>
              <a:t> invariant </a:t>
            </a:r>
            <a:r>
              <a:rPr lang="en-US" dirty="0" smtClean="0">
                <a:solidFill>
                  <a:schemeClr val="tx1"/>
                </a:solidFill>
              </a:rPr>
              <a:t>will be </a:t>
            </a:r>
            <a:r>
              <a:rPr lang="en-US" dirty="0">
                <a:solidFill>
                  <a:schemeClr val="tx1"/>
                </a:solidFill>
              </a:rPr>
              <a:t>true.</a:t>
            </a:r>
          </a:p>
        </p:txBody>
      </p:sp>
      <p:cxnSp>
        <p:nvCxnSpPr>
          <p:cNvPr id="14" name="Straight Arrow Connector 13"/>
          <p:cNvCxnSpPr>
            <a:stCxn id="9" idx="0"/>
          </p:cNvCxnSpPr>
          <p:nvPr/>
        </p:nvCxnSpPr>
        <p:spPr>
          <a:xfrm flipV="1">
            <a:off x="6248400" y="5257802"/>
            <a:ext cx="0" cy="19255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6324600" y="3688595"/>
            <a:ext cx="1981200" cy="1143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invariant documents the meaning of </a:t>
            </a:r>
            <a:r>
              <a:rPr lang="en-US" dirty="0" err="1">
                <a:solidFill>
                  <a:schemeClr val="tx1"/>
                </a:solidFill>
              </a:rPr>
              <a:t>ctxt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>
            <a:stCxn id="10" idx="0"/>
          </p:cNvCxnSpPr>
          <p:nvPr/>
        </p:nvCxnSpPr>
        <p:spPr>
          <a:xfrm flipH="1" flipV="1">
            <a:off x="6705600" y="2590800"/>
            <a:ext cx="609600" cy="109779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66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Template for </a:t>
            </a:r>
            <a:r>
              <a:rPr lang="en-US" dirty="0" err="1"/>
              <a:t>SoS</a:t>
            </a:r>
            <a:r>
              <a:rPr lang="en-US" dirty="0"/>
              <a:t> and </a:t>
            </a:r>
            <a:r>
              <a:rPr lang="en-US" dirty="0" err="1"/>
              <a:t>LoSS</a:t>
            </a:r>
            <a:r>
              <a:rPr lang="en-US" dirty="0"/>
              <a:t>, with context argument (part </a:t>
            </a:r>
            <a:r>
              <a:rPr lang="en-US" dirty="0" smtClean="0"/>
              <a:t>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GIVEN a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LoSS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loss that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is a subpart of some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 larger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SoS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sos0, and a &lt;describe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ctxt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&gt; 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WHERE: &lt;describe how </a:t>
            </a:r>
            <a:r>
              <a:rPr lang="en-US" sz="2000" b="1" dirty="0" err="1">
                <a:solidFill>
                  <a:schemeClr val="accent3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ctxt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 represents the </a:t>
            </a:r>
          </a:p>
          <a:p>
            <a:pPr>
              <a:buNone/>
            </a:pP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;;  portion of sos0 that lies above </a:t>
            </a:r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loss&gt;</a:t>
            </a:r>
            <a:endParaRPr lang="en-US" sz="2000" b="1" dirty="0">
              <a:solidFill>
                <a:schemeClr val="accent3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RETURNS: &lt;something in terms of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loss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and sos0&gt;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STRATEGY: Use template for Loss on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sublos</a:t>
            </a: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(define (sub-loss-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fn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subloss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ctxt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subloss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 ...]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[else (...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        (sub-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sos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-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fn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(first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subloss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 (...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ctxt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))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        (sub-loss-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fn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(rest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subloss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 (...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ctxt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))]))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677977" y="1905000"/>
            <a:ext cx="2386013" cy="1143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3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3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The</a:t>
            </a:r>
            <a:r>
              <a:rPr lang="en-US" sz="2000" dirty="0" smtClean="0">
                <a:solidFill>
                  <a:schemeClr val="tx1"/>
                </a:solidFill>
              </a:rPr>
              <a:t> invariant again </a:t>
            </a:r>
            <a:r>
              <a:rPr lang="en-US" sz="2000" dirty="0" smtClean="0">
                <a:solidFill>
                  <a:prstClr val="black"/>
                </a:solidFill>
              </a:rPr>
              <a:t>documents </a:t>
            </a:r>
            <a:r>
              <a:rPr lang="en-US" sz="2000" dirty="0">
                <a:solidFill>
                  <a:prstClr val="black"/>
                </a:solidFill>
              </a:rPr>
              <a:t>the meaning of </a:t>
            </a:r>
            <a:r>
              <a:rPr lang="en-US" sz="2000" b="1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ctxt</a:t>
            </a:r>
            <a:endParaRPr lang="en-US" sz="2000" b="1" dirty="0">
              <a:solidFill>
                <a:prstClr val="black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09800" y="6096000"/>
            <a:ext cx="6705600" cy="6096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3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3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</a:rPr>
              <a:t>Each recursive call uses </a:t>
            </a:r>
            <a:r>
              <a:rPr lang="en-US" sz="2000" dirty="0">
                <a:solidFill>
                  <a:schemeClr val="tx1"/>
                </a:solidFill>
              </a:rPr>
              <a:t>a new value </a:t>
            </a:r>
            <a:r>
              <a:rPr lang="en-US" sz="2000" dirty="0" smtClean="0">
                <a:solidFill>
                  <a:schemeClr val="tx1"/>
                </a:solidFill>
              </a:rPr>
              <a:t>for </a:t>
            </a:r>
            <a:r>
              <a:rPr lang="en-US" sz="2000" dirty="0">
                <a:solidFill>
                  <a:schemeClr val="tx1"/>
                </a:solidFill>
              </a:rPr>
              <a:t>the context argument, so that </a:t>
            </a:r>
            <a:r>
              <a:rPr lang="en-US" sz="2000" dirty="0" smtClean="0">
                <a:solidFill>
                  <a:schemeClr val="tx1"/>
                </a:solidFill>
              </a:rPr>
              <a:t>each called function's </a:t>
            </a:r>
            <a:r>
              <a:rPr lang="en-US" sz="2000" dirty="0">
                <a:solidFill>
                  <a:schemeClr val="tx1"/>
                </a:solidFill>
              </a:rPr>
              <a:t>invariant will be true.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28600" y="5334000"/>
            <a:ext cx="1905000" cy="838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This still fits the </a:t>
            </a:r>
            <a:r>
              <a:rPr lang="en-US" dirty="0" err="1" smtClean="0">
                <a:solidFill>
                  <a:schemeClr val="tx1"/>
                </a:solidFill>
              </a:rPr>
              <a:t>LoSS</a:t>
            </a:r>
            <a:r>
              <a:rPr lang="en-US" dirty="0" smtClean="0">
                <a:solidFill>
                  <a:schemeClr val="tx1"/>
                </a:solidFill>
              </a:rPr>
              <a:t> template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45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Template for </a:t>
            </a:r>
            <a:r>
              <a:rPr lang="en-US" dirty="0" err="1"/>
              <a:t>SoS</a:t>
            </a:r>
            <a:r>
              <a:rPr lang="en-US" dirty="0"/>
              <a:t> and </a:t>
            </a:r>
            <a:r>
              <a:rPr lang="en-US" dirty="0" err="1"/>
              <a:t>LoSS</a:t>
            </a:r>
            <a:r>
              <a:rPr lang="en-US" dirty="0"/>
              <a:t>, with context argument (part </a:t>
            </a:r>
            <a:r>
              <a:rPr lang="en-US" dirty="0" smtClean="0"/>
              <a:t>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GIVEN a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SoSS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sos0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RETURNS: &lt;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something&gt;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Strategy: call a more general function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sos-fn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sos0)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(sub-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sos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-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fn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sos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...))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4495800"/>
            <a:ext cx="4876800" cy="1295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Pass sub-</a:t>
            </a:r>
            <a:r>
              <a:rPr lang="en-US" dirty="0" err="1" smtClean="0">
                <a:solidFill>
                  <a:schemeClr val="tx1"/>
                </a:solidFill>
              </a:rPr>
              <a:t>sos</a:t>
            </a:r>
            <a:r>
              <a:rPr lang="en-US" dirty="0" smtClean="0">
                <a:solidFill>
                  <a:schemeClr val="tx1"/>
                </a:solidFill>
              </a:rPr>
              <a:t>-</a:t>
            </a:r>
            <a:r>
              <a:rPr lang="en-US" dirty="0" err="1" smtClean="0">
                <a:solidFill>
                  <a:schemeClr val="tx1"/>
                </a:solidFill>
              </a:rPr>
              <a:t>fn</a:t>
            </a:r>
            <a:r>
              <a:rPr lang="en-US" dirty="0" smtClean="0">
                <a:solidFill>
                  <a:schemeClr val="tx1"/>
                </a:solidFill>
              </a:rPr>
              <a:t> a value for its context argument that describes the empty context– that is, one that will make its invariant true.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6" idx="0"/>
          </p:cNvCxnSpPr>
          <p:nvPr/>
        </p:nvCxnSpPr>
        <p:spPr>
          <a:xfrm flipV="1">
            <a:off x="3352800" y="3429000"/>
            <a:ext cx="0" cy="10668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6553200" y="2057400"/>
            <a:ext cx="1905000" cy="1143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Of course we need a function for the whole </a:t>
            </a:r>
            <a:r>
              <a:rPr lang="en-US" dirty="0" err="1" smtClean="0">
                <a:solidFill>
                  <a:schemeClr val="tx1"/>
                </a:solidFill>
              </a:rPr>
              <a:t>SoS</a:t>
            </a:r>
            <a:r>
              <a:rPr lang="en-US" dirty="0" smtClean="0">
                <a:solidFill>
                  <a:schemeClr val="tx1"/>
                </a:solidFill>
              </a:rPr>
              <a:t>!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69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should now be able to:</a:t>
            </a:r>
          </a:p>
          <a:p>
            <a:pPr lvl="1"/>
            <a:r>
              <a:rPr lang="en-US" dirty="0"/>
              <a:t>explain the difference between structural arguments and context arguments</a:t>
            </a:r>
          </a:p>
          <a:p>
            <a:pPr lvl="1"/>
            <a:r>
              <a:rPr lang="en-US" dirty="0"/>
              <a:t>understand how context arguments represent contexts</a:t>
            </a:r>
          </a:p>
          <a:p>
            <a:pPr lvl="1"/>
            <a:r>
              <a:rPr lang="en-US" dirty="0"/>
              <a:t>document this representation as an invariant in the purpose statement</a:t>
            </a:r>
          </a:p>
          <a:p>
            <a:pPr lvl="1"/>
            <a:r>
              <a:rPr lang="en-US" dirty="0"/>
              <a:t>use these ideas to solve problems for lists, trees, and mutually-recursive data definitions.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66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questions about this lesson, ask them on the Discussion Board</a:t>
            </a:r>
          </a:p>
          <a:p>
            <a:r>
              <a:rPr lang="en-US" dirty="0" smtClean="0"/>
              <a:t>Do Guided </a:t>
            </a:r>
            <a:r>
              <a:rPr lang="en-US" smtClean="0"/>
              <a:t>Practice 7.1</a:t>
            </a:r>
            <a:endParaRPr lang="en-US" dirty="0" smtClean="0"/>
          </a:p>
          <a:p>
            <a:r>
              <a:rPr lang="en-US" dirty="0" smtClean="0"/>
              <a:t>Go on to the next lesson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83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Lesson 7.1, we introduced context arguments and invariants to solve problems involving lists</a:t>
            </a:r>
          </a:p>
          <a:p>
            <a:r>
              <a:rPr lang="en-US" dirty="0" smtClean="0"/>
              <a:t>In this lesson, we'll use these ideas to </a:t>
            </a:r>
            <a:r>
              <a:rPr lang="en-US" dirty="0"/>
              <a:t>solve </a:t>
            </a:r>
            <a:r>
              <a:rPr lang="en-US" dirty="0" smtClean="0"/>
              <a:t>problems involving trees and </a:t>
            </a:r>
            <a:r>
              <a:rPr lang="en-US" dirty="0"/>
              <a:t>mutually-recursive data definitions.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4525-021D-496D-B39D-9668564A137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11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mark-depth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(define-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struct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bintree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(left data right))</a:t>
            </a:r>
          </a:p>
          <a:p>
            <a:pPr>
              <a:buNone/>
            </a:pP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A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BinTreeOfX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is either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-- empty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-- (make-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bintree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BinTreeOfX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X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BinTreeOfX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4525-021D-496D-B39D-9668564A137C}" type="slidenum">
              <a:rPr lang="en-US" smtClean="0"/>
              <a:t>3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648200" y="4191000"/>
            <a:ext cx="3505200" cy="2133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A </a:t>
            </a:r>
            <a:r>
              <a:rPr lang="en-US" b="1" dirty="0" err="1" smtClean="0">
                <a:solidFill>
                  <a:schemeClr val="tx1"/>
                </a:solidFill>
              </a:rPr>
              <a:t>BintreeOfX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is a binary tree with a value of type </a:t>
            </a:r>
            <a:r>
              <a:rPr lang="en-US" b="1" dirty="0">
                <a:solidFill>
                  <a:schemeClr val="tx1"/>
                </a:solidFill>
              </a:rPr>
              <a:t>X</a:t>
            </a:r>
            <a:r>
              <a:rPr lang="en-US" dirty="0">
                <a:solidFill>
                  <a:schemeClr val="tx1"/>
                </a:solidFill>
              </a:rPr>
              <a:t> in each of its nodes.  </a:t>
            </a:r>
            <a:r>
              <a:rPr lang="en-US" dirty="0" smtClean="0">
                <a:solidFill>
                  <a:schemeClr val="tx1"/>
                </a:solidFill>
              </a:rPr>
              <a:t>For example, you might have  </a:t>
            </a:r>
            <a:r>
              <a:rPr lang="en-US" b="1" dirty="0" err="1" smtClean="0">
                <a:solidFill>
                  <a:schemeClr val="tx1"/>
                </a:solidFill>
              </a:rPr>
              <a:t>BintreeOfSardines</a:t>
            </a:r>
            <a:r>
              <a:rPr lang="en-US" dirty="0" smtClean="0">
                <a:solidFill>
                  <a:schemeClr val="tx1"/>
                </a:solidFill>
              </a:rPr>
              <a:t>. This </a:t>
            </a:r>
            <a:r>
              <a:rPr lang="en-US" dirty="0">
                <a:solidFill>
                  <a:schemeClr val="tx1"/>
                </a:solidFill>
              </a:rPr>
              <a:t>is, of course, a different notion of binary tree than we saw last week.  </a:t>
            </a:r>
          </a:p>
        </p:txBody>
      </p:sp>
    </p:spTree>
    <p:extLst>
      <p:ext uri="{BB962C8B-B14F-4D97-AF65-F5344CB8AC3E}">
        <p14:creationId xmlns:p14="http://schemas.microsoft.com/office/powerpoint/2010/main" val="25675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mark-depth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mark-depth :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BinTreeOfX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-&gt;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BintreeOfNumber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RETURNS: a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bintree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like the original, but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with each node labeled by its depth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4525-021D-496D-B39D-9668564A137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95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4525-021D-496D-B39D-9668564A137C}" type="slidenum">
              <a:rPr lang="en-US" smtClean="0"/>
              <a:t>5</a:t>
            </a:fld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4876800" y="1638300"/>
            <a:ext cx="3912348" cy="2895600"/>
            <a:chOff x="381000" y="1600200"/>
            <a:chExt cx="3912348" cy="2895600"/>
          </a:xfrm>
        </p:grpSpPr>
        <p:sp>
          <p:nvSpPr>
            <p:cNvPr id="35" name="Oval 34"/>
            <p:cNvSpPr/>
            <p:nvPr/>
          </p:nvSpPr>
          <p:spPr>
            <a:xfrm>
              <a:off x="457200" y="3695700"/>
              <a:ext cx="1219200" cy="76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36" name="Oval 35"/>
            <p:cNvSpPr/>
            <p:nvPr/>
          </p:nvSpPr>
          <p:spPr>
            <a:xfrm>
              <a:off x="2209800" y="3695700"/>
              <a:ext cx="1219200" cy="76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2</a:t>
              </a:r>
            </a:p>
          </p:txBody>
        </p:sp>
        <p:grpSp>
          <p:nvGrpSpPr>
            <p:cNvPr id="37" name="Group 11"/>
            <p:cNvGrpSpPr/>
            <p:nvPr/>
          </p:nvGrpSpPr>
          <p:grpSpPr>
            <a:xfrm>
              <a:off x="1295400" y="2647950"/>
              <a:ext cx="2971800" cy="762000"/>
              <a:chOff x="1295400" y="2667000"/>
              <a:chExt cx="2971800" cy="762000"/>
            </a:xfrm>
          </p:grpSpPr>
          <p:sp>
            <p:nvSpPr>
              <p:cNvPr id="49" name="Oval 48"/>
              <p:cNvSpPr/>
              <p:nvPr/>
            </p:nvSpPr>
            <p:spPr>
              <a:xfrm>
                <a:off x="1295400" y="2667000"/>
                <a:ext cx="1219200" cy="7620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3048000" y="2667000"/>
                <a:ext cx="1219200" cy="7620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  <p:sp>
          <p:nvSpPr>
            <p:cNvPr id="38" name="Oval 37"/>
            <p:cNvSpPr/>
            <p:nvPr/>
          </p:nvSpPr>
          <p:spPr>
            <a:xfrm>
              <a:off x="2171700" y="1600200"/>
              <a:ext cx="1219200" cy="76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0</a:t>
              </a:r>
            </a:p>
          </p:txBody>
        </p:sp>
        <p:cxnSp>
          <p:nvCxnSpPr>
            <p:cNvPr id="39" name="Straight Arrow Connector 38"/>
            <p:cNvCxnSpPr>
              <a:stCxn id="38" idx="3"/>
              <a:endCxn id="49" idx="0"/>
            </p:cNvCxnSpPr>
            <p:nvPr/>
          </p:nvCxnSpPr>
          <p:spPr>
            <a:xfrm rot="5400000">
              <a:off x="1928953" y="2226655"/>
              <a:ext cx="397342" cy="44524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38" idx="5"/>
              <a:endCxn id="50" idx="0"/>
            </p:cNvCxnSpPr>
            <p:nvPr/>
          </p:nvCxnSpPr>
          <p:spPr>
            <a:xfrm rot="16200000" flipH="1">
              <a:off x="3236305" y="2226655"/>
              <a:ext cx="397342" cy="44524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49" idx="3"/>
              <a:endCxn id="35" idx="0"/>
            </p:cNvCxnSpPr>
            <p:nvPr/>
          </p:nvCxnSpPr>
          <p:spPr>
            <a:xfrm rot="5400000">
              <a:off x="1071703" y="3293455"/>
              <a:ext cx="397342" cy="40714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50" idx="3"/>
              <a:endCxn id="36" idx="0"/>
            </p:cNvCxnSpPr>
            <p:nvPr/>
          </p:nvCxnSpPr>
          <p:spPr>
            <a:xfrm rot="5400000">
              <a:off x="2824303" y="3293455"/>
              <a:ext cx="397342" cy="40714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49" idx="5"/>
            </p:cNvCxnSpPr>
            <p:nvPr/>
          </p:nvCxnSpPr>
          <p:spPr>
            <a:xfrm rot="16200000" flipH="1">
              <a:off x="2360005" y="3274405"/>
              <a:ext cx="130642" cy="17854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 rot="16200000" flipH="1">
              <a:off x="3300553" y="4319447"/>
              <a:ext cx="130642" cy="17854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 rot="16200000" flipH="1">
              <a:off x="4138753" y="3252647"/>
              <a:ext cx="130642" cy="17854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rot="16200000" flipH="1">
              <a:off x="1471753" y="4319447"/>
              <a:ext cx="130642" cy="17854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 rot="10800000" flipV="1">
              <a:off x="381000" y="4343400"/>
              <a:ext cx="304800" cy="1524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rot="10800000" flipV="1">
              <a:off x="2057400" y="4343400"/>
              <a:ext cx="304800" cy="1524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Right Arrow 50"/>
          <p:cNvSpPr/>
          <p:nvPr/>
        </p:nvSpPr>
        <p:spPr>
          <a:xfrm>
            <a:off x="4572000" y="2843784"/>
            <a:ext cx="914400" cy="484632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</a:endParaRPr>
          </a:p>
        </p:txBody>
      </p:sp>
      <p:grpSp>
        <p:nvGrpSpPr>
          <p:cNvPr id="69" name="Group 68"/>
          <p:cNvGrpSpPr/>
          <p:nvPr/>
        </p:nvGrpSpPr>
        <p:grpSpPr>
          <a:xfrm>
            <a:off x="381000" y="1638300"/>
            <a:ext cx="3962400" cy="2895600"/>
            <a:chOff x="381000" y="1600200"/>
            <a:chExt cx="3962400" cy="2895600"/>
          </a:xfrm>
        </p:grpSpPr>
        <p:sp>
          <p:nvSpPr>
            <p:cNvPr id="70" name="Oval 69"/>
            <p:cNvSpPr/>
            <p:nvPr/>
          </p:nvSpPr>
          <p:spPr>
            <a:xfrm>
              <a:off x="457200" y="3695700"/>
              <a:ext cx="1219200" cy="76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prstClr val="black"/>
                  </a:solidFill>
                </a:rPr>
                <a:t>"bar"</a:t>
              </a:r>
            </a:p>
          </p:txBody>
        </p:sp>
        <p:sp>
          <p:nvSpPr>
            <p:cNvPr id="71" name="Oval 70"/>
            <p:cNvSpPr/>
            <p:nvPr/>
          </p:nvSpPr>
          <p:spPr>
            <a:xfrm>
              <a:off x="2057400" y="3695700"/>
              <a:ext cx="1524000" cy="76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prstClr val="black"/>
                  </a:solidFill>
                </a:rPr>
                <a:t>"</a:t>
              </a:r>
              <a:r>
                <a:rPr lang="en-US" sz="2400" dirty="0" err="1" smtClean="0">
                  <a:solidFill>
                    <a:prstClr val="black"/>
                  </a:solidFill>
                </a:rPr>
                <a:t>quux</a:t>
              </a:r>
              <a:r>
                <a:rPr lang="en-US" sz="2400" dirty="0" smtClean="0">
                  <a:solidFill>
                    <a:prstClr val="black"/>
                  </a:solidFill>
                </a:rPr>
                <a:t>"</a:t>
              </a:r>
            </a:p>
          </p:txBody>
        </p:sp>
        <p:grpSp>
          <p:nvGrpSpPr>
            <p:cNvPr id="72" name="Group 11"/>
            <p:cNvGrpSpPr/>
            <p:nvPr/>
          </p:nvGrpSpPr>
          <p:grpSpPr>
            <a:xfrm>
              <a:off x="1295400" y="2647950"/>
              <a:ext cx="3048000" cy="762000"/>
              <a:chOff x="1295400" y="2667000"/>
              <a:chExt cx="3048000" cy="762000"/>
            </a:xfrm>
          </p:grpSpPr>
          <p:sp>
            <p:nvSpPr>
              <p:cNvPr id="84" name="Oval 83"/>
              <p:cNvSpPr/>
              <p:nvPr/>
            </p:nvSpPr>
            <p:spPr>
              <a:xfrm>
                <a:off x="1295400" y="2667000"/>
                <a:ext cx="1219200" cy="7620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prstClr val="black"/>
                    </a:solidFill>
                  </a:rPr>
                  <a:t>"</a:t>
                </a:r>
                <a:r>
                  <a:rPr lang="en-US" sz="2400" dirty="0" err="1" smtClean="0">
                    <a:solidFill>
                      <a:prstClr val="black"/>
                    </a:solidFill>
                  </a:rPr>
                  <a:t>foo</a:t>
                </a:r>
                <a:r>
                  <a:rPr lang="en-US" sz="2400" dirty="0" smtClean="0">
                    <a:solidFill>
                      <a:prstClr val="black"/>
                    </a:solidFill>
                  </a:rPr>
                  <a:t>"</a:t>
                </a:r>
              </a:p>
            </p:txBody>
          </p:sp>
          <p:sp>
            <p:nvSpPr>
              <p:cNvPr id="85" name="Oval 84"/>
              <p:cNvSpPr/>
              <p:nvPr/>
            </p:nvSpPr>
            <p:spPr>
              <a:xfrm>
                <a:off x="2971800" y="2667000"/>
                <a:ext cx="1371600" cy="7620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prstClr val="black"/>
                    </a:solidFill>
                  </a:rPr>
                  <a:t>"</a:t>
                </a:r>
                <a:r>
                  <a:rPr lang="en-US" sz="2400" dirty="0" err="1" smtClean="0">
                    <a:solidFill>
                      <a:prstClr val="black"/>
                    </a:solidFill>
                  </a:rPr>
                  <a:t>frob</a:t>
                </a:r>
                <a:r>
                  <a:rPr lang="en-US" sz="2400" dirty="0" smtClean="0">
                    <a:solidFill>
                      <a:prstClr val="black"/>
                    </a:solidFill>
                  </a:rPr>
                  <a:t>"</a:t>
                </a:r>
              </a:p>
            </p:txBody>
          </p:sp>
        </p:grpSp>
        <p:sp>
          <p:nvSpPr>
            <p:cNvPr id="73" name="Oval 72"/>
            <p:cNvSpPr/>
            <p:nvPr/>
          </p:nvSpPr>
          <p:spPr>
            <a:xfrm>
              <a:off x="2171700" y="1600200"/>
              <a:ext cx="1219200" cy="76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prstClr val="black"/>
                  </a:solidFill>
                </a:rPr>
                <a:t>"</a:t>
              </a:r>
              <a:r>
                <a:rPr lang="en-US" sz="2400" dirty="0" err="1" smtClean="0">
                  <a:solidFill>
                    <a:prstClr val="black"/>
                  </a:solidFill>
                </a:rPr>
                <a:t>baz</a:t>
              </a:r>
              <a:r>
                <a:rPr lang="en-US" sz="2400" dirty="0" smtClean="0">
                  <a:solidFill>
                    <a:prstClr val="black"/>
                  </a:solidFill>
                </a:rPr>
                <a:t>"</a:t>
              </a:r>
            </a:p>
          </p:txBody>
        </p:sp>
        <p:cxnSp>
          <p:nvCxnSpPr>
            <p:cNvPr id="74" name="Straight Arrow Connector 73"/>
            <p:cNvCxnSpPr>
              <a:stCxn id="73" idx="3"/>
              <a:endCxn id="84" idx="0"/>
            </p:cNvCxnSpPr>
            <p:nvPr/>
          </p:nvCxnSpPr>
          <p:spPr>
            <a:xfrm rot="5400000">
              <a:off x="1928953" y="2226655"/>
              <a:ext cx="397342" cy="44524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>
              <a:stCxn id="73" idx="5"/>
              <a:endCxn id="85" idx="0"/>
            </p:cNvCxnSpPr>
            <p:nvPr/>
          </p:nvCxnSpPr>
          <p:spPr>
            <a:xfrm>
              <a:off x="3212352" y="2250608"/>
              <a:ext cx="445248" cy="397342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>
              <a:stCxn id="84" idx="3"/>
              <a:endCxn id="70" idx="0"/>
            </p:cNvCxnSpPr>
            <p:nvPr/>
          </p:nvCxnSpPr>
          <p:spPr>
            <a:xfrm rot="5400000">
              <a:off x="1071703" y="3293455"/>
              <a:ext cx="397342" cy="40714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>
              <a:stCxn id="85" idx="3"/>
              <a:endCxn id="71" idx="0"/>
            </p:cNvCxnSpPr>
            <p:nvPr/>
          </p:nvCxnSpPr>
          <p:spPr>
            <a:xfrm flipH="1">
              <a:off x="2819400" y="3298358"/>
              <a:ext cx="353266" cy="397342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>
              <a:stCxn id="84" idx="5"/>
            </p:cNvCxnSpPr>
            <p:nvPr/>
          </p:nvCxnSpPr>
          <p:spPr>
            <a:xfrm rot="16200000" flipH="1">
              <a:off x="2360005" y="3274405"/>
              <a:ext cx="130642" cy="17854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/>
            <p:nvPr/>
          </p:nvCxnSpPr>
          <p:spPr>
            <a:xfrm rot="16200000" flipH="1">
              <a:off x="3300553" y="4319447"/>
              <a:ext cx="130642" cy="17854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/>
            <p:nvPr/>
          </p:nvCxnSpPr>
          <p:spPr>
            <a:xfrm rot="16200000" flipH="1">
              <a:off x="4138753" y="3252647"/>
              <a:ext cx="130642" cy="17854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/>
            <p:nvPr/>
          </p:nvCxnSpPr>
          <p:spPr>
            <a:xfrm rot="16200000" flipH="1">
              <a:off x="1471753" y="4319447"/>
              <a:ext cx="130642" cy="17854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/>
            <p:nvPr/>
          </p:nvCxnSpPr>
          <p:spPr>
            <a:xfrm rot="10800000" flipV="1">
              <a:off x="381000" y="4343400"/>
              <a:ext cx="304800" cy="1524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/>
            <p:nvPr/>
          </p:nvCxnSpPr>
          <p:spPr>
            <a:xfrm rot="10800000" flipV="1">
              <a:off x="2057400" y="4343400"/>
              <a:ext cx="304800" cy="1524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Rectangle 2"/>
          <p:cNvSpPr/>
          <p:nvPr/>
        </p:nvSpPr>
        <p:spPr>
          <a:xfrm>
            <a:off x="2362200" y="5334000"/>
            <a:ext cx="5029200" cy="1143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Here's an example of the argument and result of </a:t>
            </a:r>
            <a:r>
              <a:rPr lang="en-US" b="1" dirty="0">
                <a:solidFill>
                  <a:schemeClr val="tx1"/>
                </a:solidFill>
              </a:rPr>
              <a:t>mark-depth</a:t>
            </a:r>
            <a:r>
              <a:rPr lang="en-US" dirty="0">
                <a:solidFill>
                  <a:schemeClr val="tx1"/>
                </a:solidFill>
              </a:rPr>
              <a:t>.  The argument is a </a:t>
            </a:r>
            <a:r>
              <a:rPr lang="en-US" b="1" dirty="0" err="1" smtClean="0">
                <a:solidFill>
                  <a:schemeClr val="tx1"/>
                </a:solidFill>
              </a:rPr>
              <a:t>BintreeOfString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and the result is a </a:t>
            </a:r>
            <a:r>
              <a:rPr lang="en-US" b="1" dirty="0" err="1" smtClean="0">
                <a:solidFill>
                  <a:schemeClr val="tx1"/>
                </a:solidFill>
              </a:rPr>
              <a:t>BintreeOfNumber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</a:rPr>
              <a:t>just like the contract says.</a:t>
            </a:r>
          </a:p>
        </p:txBody>
      </p:sp>
    </p:spTree>
    <p:extLst>
      <p:ext uri="{BB962C8B-B14F-4D97-AF65-F5344CB8AC3E}">
        <p14:creationId xmlns:p14="http://schemas.microsoft.com/office/powerpoint/2010/main" val="383936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 for </a:t>
            </a:r>
            <a:r>
              <a:rPr lang="en-US" dirty="0" err="1" smtClean="0"/>
              <a:t>BinTreeOfX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bintree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-fn tree)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[(empty? tree) ...]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[else (... 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bintree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-fn 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bintree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-left tree))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bintree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-data tree)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bintree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-fn 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bintree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-right tree)))]))</a:t>
            </a:r>
          </a:p>
          <a:p>
            <a:pPr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4525-021D-496D-B39D-9668564A137C}" type="slidenum">
              <a:rPr lang="en-US" smtClean="0"/>
              <a:t>6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715000" y="1447800"/>
            <a:ext cx="2895600" cy="1143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If we follow the recipe for writing a template, this is what we get for </a:t>
            </a:r>
            <a:r>
              <a:rPr lang="en-US" b="1" dirty="0" err="1" smtClean="0">
                <a:solidFill>
                  <a:schemeClr val="tx1"/>
                </a:solidFill>
              </a:rPr>
              <a:t>BintreeOfX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Filling in the 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(define (mark-depth tree)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[(empty? tree) ...]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[else (make-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bintree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(mark-depth 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bintree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-left tree))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...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(mark-depth 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bintree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-right tree)))]))</a:t>
            </a:r>
          </a:p>
          <a:p>
            <a:pPr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4525-021D-496D-B39D-9668564A137C}" type="slidenum">
              <a:rPr lang="en-US" smtClean="0"/>
              <a:t>7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743200" y="5257800"/>
            <a:ext cx="4572000" cy="9144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But how do we know the depth?</a:t>
            </a:r>
          </a:p>
        </p:txBody>
      </p:sp>
      <p:sp>
        <p:nvSpPr>
          <p:cNvPr id="7" name="Freeform 6"/>
          <p:cNvSpPr/>
          <p:nvPr/>
        </p:nvSpPr>
        <p:spPr>
          <a:xfrm>
            <a:off x="669236" y="3979412"/>
            <a:ext cx="2073964" cy="1746831"/>
          </a:xfrm>
          <a:custGeom>
            <a:avLst/>
            <a:gdLst>
              <a:gd name="connsiteX0" fmla="*/ 2073964 w 2073964"/>
              <a:gd name="connsiteY0" fmla="*/ 1746831 h 1746831"/>
              <a:gd name="connsiteX1" fmla="*/ 5321 w 2073964"/>
              <a:gd name="connsiteY1" fmla="*/ 157873 h 1746831"/>
              <a:gd name="connsiteX2" fmla="*/ 1594279 w 2073964"/>
              <a:gd name="connsiteY2" fmla="*/ 142883 h 1746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73964" h="1746831">
                <a:moveTo>
                  <a:pt x="2073964" y="1746831"/>
                </a:moveTo>
                <a:cubicBezTo>
                  <a:pt x="1079616" y="1086014"/>
                  <a:pt x="85268" y="425198"/>
                  <a:pt x="5321" y="157873"/>
                </a:cubicBezTo>
                <a:cubicBezTo>
                  <a:pt x="-74627" y="-109452"/>
                  <a:pt x="759826" y="16715"/>
                  <a:pt x="1594279" y="142883"/>
                </a:cubicBezTo>
              </a:path>
            </a:pathLst>
          </a:custGeom>
          <a:noFill/>
          <a:ln w="127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82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 let's add a context argument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;; mark-subtree : </a:t>
            </a:r>
            <a:r>
              <a:rPr lang="en-US" sz="1800" b="1" dirty="0" err="1" smtClean="0">
                <a:latin typeface="Consolas" pitchFamily="49" charset="0"/>
                <a:cs typeface="Consolas" pitchFamily="49" charset="0"/>
              </a:rPr>
              <a:t>BinTreeOfX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err="1" smtClean="0">
                <a:latin typeface="Consolas" pitchFamily="49" charset="0"/>
                <a:cs typeface="Consolas" pitchFamily="49" charset="0"/>
              </a:rPr>
              <a:t>NonNegInt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-&gt; </a:t>
            </a:r>
            <a:r>
              <a:rPr lang="en-US" sz="1800" b="1" dirty="0" err="1" smtClean="0">
                <a:latin typeface="Consolas" pitchFamily="49" charset="0"/>
                <a:cs typeface="Consolas" pitchFamily="49" charset="0"/>
              </a:rPr>
              <a:t>BinTreeOfNumber</a:t>
            </a:r>
            <a:endParaRPr lang="en-US" sz="1800" b="1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;; GIVEN: a subtree </a:t>
            </a:r>
            <a:r>
              <a:rPr lang="en-US" sz="1800" b="1" dirty="0" err="1" smtClean="0">
                <a:latin typeface="Consolas" pitchFamily="49" charset="0"/>
                <a:cs typeface="Consolas" pitchFamily="49" charset="0"/>
              </a:rPr>
              <a:t>stree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of some 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tree, and a non-</a:t>
            </a:r>
            <a:r>
              <a:rPr lang="en-US" sz="1800" b="1" dirty="0" err="1" smtClean="0">
                <a:latin typeface="Consolas" pitchFamily="49" charset="0"/>
                <a:cs typeface="Consolas" pitchFamily="49" charset="0"/>
              </a:rPr>
              <a:t>neg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n </a:t>
            </a:r>
            <a:endParaRPr lang="en-US" sz="1800" b="1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1800" b="1" dirty="0" smtClean="0">
                <a:solidFill>
                  <a:schemeClr val="accent3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WHERE: the </a:t>
            </a:r>
            <a:r>
              <a:rPr lang="en-US" sz="1800" b="1" dirty="0" err="1" smtClean="0">
                <a:solidFill>
                  <a:schemeClr val="accent3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subtree</a:t>
            </a:r>
            <a:r>
              <a:rPr lang="en-US" sz="1800" b="1" dirty="0" smtClean="0">
                <a:solidFill>
                  <a:schemeClr val="accent3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 occurs at depth n in the tree</a:t>
            </a:r>
          </a:p>
          <a:p>
            <a:pPr marL="0" indent="0"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;; RETURNS: a tree the same shape as </a:t>
            </a:r>
            <a:r>
              <a:rPr lang="en-US" sz="1800" b="1" dirty="0" err="1" smtClean="0">
                <a:latin typeface="Consolas" pitchFamily="49" charset="0"/>
                <a:cs typeface="Consolas" pitchFamily="49" charset="0"/>
              </a:rPr>
              <a:t>stree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, but in which </a:t>
            </a:r>
          </a:p>
          <a:p>
            <a:pPr marL="0" indent="0"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;; each node is marked with its distance from the top of the tree</a:t>
            </a:r>
          </a:p>
          <a:p>
            <a:pPr marL="0" indent="0"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;; STRATEGY: Use template for </a:t>
            </a:r>
            <a:r>
              <a:rPr lang="en-US" sz="1800" b="1" dirty="0" err="1" smtClean="0">
                <a:latin typeface="Consolas" pitchFamily="49" charset="0"/>
                <a:cs typeface="Consolas" pitchFamily="49" charset="0"/>
              </a:rPr>
              <a:t>BinTreeOfX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on </a:t>
            </a:r>
            <a:r>
              <a:rPr lang="en-US" sz="1800" b="1" dirty="0" err="1" smtClean="0">
                <a:latin typeface="Consolas" pitchFamily="49" charset="0"/>
                <a:cs typeface="Consolas" pitchFamily="49" charset="0"/>
              </a:rPr>
              <a:t>stree</a:t>
            </a:r>
            <a:endParaRPr lang="en-US" sz="1800" b="1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(define (mark-</a:t>
            </a:r>
            <a:r>
              <a:rPr lang="en-US" sz="1800" b="1" dirty="0" err="1" smtClean="0">
                <a:latin typeface="Consolas" pitchFamily="49" charset="0"/>
                <a:cs typeface="Consolas" pitchFamily="49" charset="0"/>
              </a:rPr>
              <a:t>subtree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err="1" smtClean="0">
                <a:latin typeface="Consolas" pitchFamily="49" charset="0"/>
                <a:cs typeface="Consolas" pitchFamily="49" charset="0"/>
              </a:rPr>
              <a:t>stree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n)</a:t>
            </a:r>
          </a:p>
          <a:p>
            <a:pPr marL="0" indent="0"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18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1800" b="1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1800" b="1" dirty="0" err="1" smtClean="0">
                <a:latin typeface="Consolas" pitchFamily="49" charset="0"/>
                <a:cs typeface="Consolas" pitchFamily="49" charset="0"/>
              </a:rPr>
              <a:t>stree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) empty]</a:t>
            </a:r>
          </a:p>
          <a:p>
            <a:pPr marL="0" indent="0"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   [else (make-</a:t>
            </a:r>
            <a:r>
              <a:rPr lang="en-US" sz="1800" b="1" dirty="0" err="1" smtClean="0">
                <a:latin typeface="Consolas" pitchFamily="49" charset="0"/>
                <a:cs typeface="Consolas" pitchFamily="49" charset="0"/>
              </a:rPr>
              <a:t>bintree</a:t>
            </a:r>
            <a:endParaRPr lang="en-US" sz="1800" b="1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           (mark-</a:t>
            </a:r>
            <a:r>
              <a:rPr lang="en-US" sz="1800" b="1" dirty="0" err="1" smtClean="0">
                <a:latin typeface="Consolas" pitchFamily="49" charset="0"/>
                <a:cs typeface="Consolas" pitchFamily="49" charset="0"/>
              </a:rPr>
              <a:t>subtree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n-US" sz="1800" b="1" dirty="0" err="1" smtClean="0">
                <a:latin typeface="Consolas" pitchFamily="49" charset="0"/>
                <a:cs typeface="Consolas" pitchFamily="49" charset="0"/>
              </a:rPr>
              <a:t>bintree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-left </a:t>
            </a:r>
            <a:r>
              <a:rPr lang="en-US" sz="1800" b="1" dirty="0" err="1" smtClean="0">
                <a:latin typeface="Consolas" pitchFamily="49" charset="0"/>
                <a:cs typeface="Consolas" pitchFamily="49" charset="0"/>
              </a:rPr>
              <a:t>stree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) (+ n 1))</a:t>
            </a:r>
          </a:p>
          <a:p>
            <a:pPr marL="0" indent="0"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           n</a:t>
            </a:r>
          </a:p>
          <a:p>
            <a:pPr marL="0" indent="0"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           (mark-</a:t>
            </a:r>
            <a:r>
              <a:rPr lang="en-US" sz="1800" b="1" dirty="0" err="1" smtClean="0">
                <a:latin typeface="Consolas" pitchFamily="49" charset="0"/>
                <a:cs typeface="Consolas" pitchFamily="49" charset="0"/>
              </a:rPr>
              <a:t>subtree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n-US" sz="1800" b="1" dirty="0" err="1" smtClean="0">
                <a:latin typeface="Consolas" pitchFamily="49" charset="0"/>
                <a:cs typeface="Consolas" pitchFamily="49" charset="0"/>
              </a:rPr>
              <a:t>bintree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-right </a:t>
            </a:r>
            <a:r>
              <a:rPr lang="en-US" sz="1800" b="1" dirty="0" err="1" smtClean="0">
                <a:latin typeface="Consolas" pitchFamily="49" charset="0"/>
                <a:cs typeface="Consolas" pitchFamily="49" charset="0"/>
              </a:rPr>
              <a:t>stree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) (+ n 1)))]))</a:t>
            </a:r>
            <a:endParaRPr lang="en-US" sz="18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033260" y="1630363"/>
            <a:ext cx="19050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invariant tells us where we are in the whole tree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99860" y="3733800"/>
            <a:ext cx="2438400" cy="1143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RETURNS clause tells us how our answer fits into the original problem.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6781800" y="3276600"/>
            <a:ext cx="937260" cy="4572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5181600" y="2895600"/>
            <a:ext cx="3200400" cy="381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943600" y="4876800"/>
            <a:ext cx="914400" cy="381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105144" y="5562600"/>
            <a:ext cx="914400" cy="381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676400" y="5943600"/>
            <a:ext cx="36576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If </a:t>
            </a:r>
            <a:r>
              <a:rPr lang="en-US" b="1" dirty="0" err="1" smtClean="0">
                <a:solidFill>
                  <a:schemeClr val="tx1"/>
                </a:solidFill>
              </a:rPr>
              <a:t>stree</a:t>
            </a:r>
            <a:r>
              <a:rPr lang="en-US" dirty="0" smtClean="0">
                <a:solidFill>
                  <a:schemeClr val="tx1"/>
                </a:solidFill>
              </a:rPr>
              <a:t> is at depth </a:t>
            </a:r>
            <a:r>
              <a:rPr lang="en-US" b="1" dirty="0" smtClean="0">
                <a:solidFill>
                  <a:schemeClr val="tx1"/>
                </a:solidFill>
              </a:rPr>
              <a:t>n</a:t>
            </a:r>
            <a:r>
              <a:rPr lang="en-US" dirty="0" smtClean="0">
                <a:solidFill>
                  <a:schemeClr val="tx1"/>
                </a:solidFill>
              </a:rPr>
              <a:t>, then its sons are depth </a:t>
            </a:r>
            <a:r>
              <a:rPr lang="en-US" b="1" dirty="0" smtClean="0">
                <a:solidFill>
                  <a:schemeClr val="tx1"/>
                </a:solidFill>
              </a:rPr>
              <a:t>n+1</a:t>
            </a:r>
            <a:r>
              <a:rPr lang="en-US" dirty="0" smtClean="0">
                <a:solidFill>
                  <a:schemeClr val="tx1"/>
                </a:solidFill>
              </a:rPr>
              <a:t>.  So the WHERE clause is satisfied at each recursive call.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13" idx="3"/>
          </p:cNvCxnSpPr>
          <p:nvPr/>
        </p:nvCxnSpPr>
        <p:spPr>
          <a:xfrm flipV="1">
            <a:off x="5334000" y="5257800"/>
            <a:ext cx="609600" cy="1143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3" idx="3"/>
          </p:cNvCxnSpPr>
          <p:nvPr/>
        </p:nvCxnSpPr>
        <p:spPr>
          <a:xfrm flipV="1">
            <a:off x="5334000" y="5943600"/>
            <a:ext cx="771144" cy="4572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6562344" y="2103439"/>
            <a:ext cx="470916" cy="27384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5301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11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And we need to reconstruct the original function, as usual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sz="2000" dirty="0"/>
              <a:t>;; </a:t>
            </a:r>
            <a:r>
              <a:rPr lang="en-US" sz="2000" dirty="0" smtClean="0"/>
              <a:t>mark-tree </a:t>
            </a:r>
            <a:r>
              <a:rPr lang="en-US" sz="2000" dirty="0"/>
              <a:t>: </a:t>
            </a:r>
            <a:r>
              <a:rPr lang="en-US" sz="2000" dirty="0" err="1" smtClean="0"/>
              <a:t>BinTreeOfX</a:t>
            </a:r>
            <a:r>
              <a:rPr lang="en-US" sz="2000" dirty="0" smtClean="0"/>
              <a:t> </a:t>
            </a:r>
            <a:r>
              <a:rPr lang="en-US" sz="2000" dirty="0" smtClean="0"/>
              <a:t>-&gt; </a:t>
            </a:r>
            <a:r>
              <a:rPr lang="en-US" sz="2000" dirty="0" err="1" smtClean="0"/>
              <a:t>BinTreeOfNumber</a:t>
            </a:r>
            <a:endParaRPr lang="en-US" sz="2000" dirty="0"/>
          </a:p>
          <a:p>
            <a:pPr marL="0" indent="0"/>
            <a:r>
              <a:rPr lang="en-US" sz="2000" dirty="0"/>
              <a:t>;; GIVEN: a </a:t>
            </a:r>
            <a:r>
              <a:rPr lang="en-US" sz="2000" dirty="0" smtClean="0"/>
              <a:t>binary tree</a:t>
            </a:r>
            <a:endParaRPr lang="en-US" sz="2000" dirty="0"/>
          </a:p>
          <a:p>
            <a:pPr marL="0" indent="0"/>
            <a:r>
              <a:rPr lang="en-US" sz="2000" dirty="0" smtClean="0"/>
              <a:t>;; </a:t>
            </a:r>
            <a:r>
              <a:rPr lang="en-US" sz="2000" dirty="0"/>
              <a:t>RETURNS: a tree the same shape as </a:t>
            </a:r>
            <a:r>
              <a:rPr lang="en-US" sz="2000" dirty="0" smtClean="0"/>
              <a:t>tree</a:t>
            </a:r>
            <a:r>
              <a:rPr lang="en-US" sz="2000" dirty="0"/>
              <a:t>, but in which </a:t>
            </a:r>
          </a:p>
          <a:p>
            <a:pPr marL="0" indent="0"/>
            <a:r>
              <a:rPr lang="en-US" sz="2000" dirty="0"/>
              <a:t>;; each node is marked with its distance from the top of </a:t>
            </a:r>
            <a:endParaRPr lang="en-US" sz="2000" dirty="0" smtClean="0"/>
          </a:p>
          <a:p>
            <a:pPr marL="0" indent="0"/>
            <a:r>
              <a:rPr lang="en-US" sz="2000" dirty="0" smtClean="0"/>
              <a:t>;; the tree</a:t>
            </a:r>
          </a:p>
          <a:p>
            <a:pPr marL="0" indent="0"/>
            <a:r>
              <a:rPr lang="en-US" sz="2000" dirty="0" smtClean="0"/>
              <a:t>;; STRATEGY: call a more general function</a:t>
            </a:r>
          </a:p>
          <a:p>
            <a:pPr marL="0" indent="0"/>
            <a:r>
              <a:rPr lang="en-US" sz="2000" dirty="0" smtClean="0"/>
              <a:t>(define (mark-tree tree)</a:t>
            </a:r>
          </a:p>
          <a:p>
            <a:pPr marL="0" indent="0"/>
            <a:r>
              <a:rPr lang="en-US" sz="2000" dirty="0"/>
              <a:t> </a:t>
            </a:r>
            <a:r>
              <a:rPr lang="en-US" sz="2000" dirty="0" smtClean="0"/>
              <a:t> (mark-</a:t>
            </a:r>
            <a:r>
              <a:rPr lang="en-US" sz="2000" dirty="0" err="1" smtClean="0"/>
              <a:t>subtree</a:t>
            </a:r>
            <a:r>
              <a:rPr lang="en-US" sz="2000" dirty="0" smtClean="0"/>
              <a:t> tree 0))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76600" y="5029200"/>
            <a:ext cx="3429000" cy="1219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whole tree is a </a:t>
            </a:r>
            <a:r>
              <a:rPr lang="en-US" dirty="0" err="1" smtClean="0">
                <a:solidFill>
                  <a:schemeClr val="tx1"/>
                </a:solidFill>
              </a:rPr>
              <a:t>subtree</a:t>
            </a:r>
            <a:r>
              <a:rPr lang="en-US" dirty="0" smtClean="0">
                <a:solidFill>
                  <a:schemeClr val="tx1"/>
                </a:solidFill>
              </a:rPr>
              <a:t>, and its top node is at depth 0, so the invariant of mark-</a:t>
            </a:r>
            <a:r>
              <a:rPr lang="en-US" dirty="0" err="1" smtClean="0">
                <a:solidFill>
                  <a:schemeClr val="tx1"/>
                </a:solidFill>
              </a:rPr>
              <a:t>subtree</a:t>
            </a:r>
            <a:r>
              <a:rPr lang="en-US" dirty="0" smtClean="0">
                <a:solidFill>
                  <a:schemeClr val="tx1"/>
                </a:solidFill>
              </a:rPr>
              <a:t> is satisfied.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75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ed8e5f86a24a618b135fd687619d7df3b8323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2311</TotalTime>
  <Words>1107</Words>
  <Application>Microsoft Office PowerPoint</Application>
  <PresentationFormat>On-screen Show (4:3)</PresentationFormat>
  <Paragraphs>151</Paragraphs>
  <Slides>15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Consolas</vt:lpstr>
      <vt:lpstr>Helvetica Neue</vt:lpstr>
      <vt:lpstr>1_Office Theme</vt:lpstr>
      <vt:lpstr>More examples of invariants</vt:lpstr>
      <vt:lpstr>Lesson Introduction</vt:lpstr>
      <vt:lpstr>Example 2: mark-depth</vt:lpstr>
      <vt:lpstr>Example 2: mark-depth (2)</vt:lpstr>
      <vt:lpstr>Example</vt:lpstr>
      <vt:lpstr>Template for BinTreeOfX</vt:lpstr>
      <vt:lpstr>Filling in the template</vt:lpstr>
      <vt:lpstr>So let's add a context argument</vt:lpstr>
      <vt:lpstr>And we need to reconstruct the original function, as usual</vt:lpstr>
      <vt:lpstr>What about mutually recursive data definitions?</vt:lpstr>
      <vt:lpstr>Template for SoS and LoSS, with context argument (part 1)</vt:lpstr>
      <vt:lpstr>Template for SoS and LoSS, with context argument (part 2)</vt:lpstr>
      <vt:lpstr>Template for SoS and LoSS, with context argument (part 3)</vt:lpstr>
      <vt:lpstr>Summary</vt:lpstr>
      <vt:lpstr>Next Steps</vt:lpstr>
    </vt:vector>
  </TitlesOfParts>
  <Company>Northeastern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Mitchell Wand</dc:creator>
  <cp:lastModifiedBy>Mitchell Wand</cp:lastModifiedBy>
  <cp:revision>35</cp:revision>
  <dcterms:created xsi:type="dcterms:W3CDTF">2013-10-11T15:09:54Z</dcterms:created>
  <dcterms:modified xsi:type="dcterms:W3CDTF">2015-09-28T19:22:08Z</dcterms:modified>
</cp:coreProperties>
</file>